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3" r:id="rId6"/>
    <p:sldId id="264" r:id="rId7"/>
    <p:sldId id="262" r:id="rId8"/>
    <p:sldId id="266" r:id="rId9"/>
    <p:sldId id="268" r:id="rId10"/>
    <p:sldId id="267" r:id="rId11"/>
    <p:sldId id="27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61" r:id="rId21"/>
    <p:sldId id="280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CB4"/>
    <a:srgbClr val="CC0000"/>
    <a:srgbClr val="990000"/>
    <a:srgbClr val="4E2997"/>
    <a:srgbClr val="F7E5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4660"/>
  </p:normalViewPr>
  <p:slideViewPr>
    <p:cSldViewPr>
      <p:cViewPr>
        <p:scale>
          <a:sx n="100" d="100"/>
          <a:sy n="100" d="100"/>
        </p:scale>
        <p:origin x="-10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D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D056-D2C6-4A0E-BD32-DE912473C2B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C8FD-DD60-448A-9DFB-6303965CA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-lib.unn.ru/MegaPro/UserEntry?Action=FindDocs&amp;ids=464785&amp;idb=0" TargetMode="External"/><Relationship Id="rId2" Type="http://schemas.openxmlformats.org/officeDocument/2006/relationships/hyperlink" Target="http://e-lib.unn.ru/MegaPro/UserEntry?Action=FindDocs&amp;ids=464787&amp;idb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e-lib.unn.ru/MegaPro/UserEntry?Action=FindDocs&amp;ids=464786&amp;idb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-lib.unn.ru/MegaPro/UserEntry?Action=FindDocs&amp;ids=464768&amp;idb=0" TargetMode="External"/><Relationship Id="rId4" Type="http://schemas.openxmlformats.org/officeDocument/2006/relationships/hyperlink" Target="http://e-lib.unn.ru/MegaPro/UserEntry?Action=FindDocs&amp;ids=464782&amp;idb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-lib.unn.ru/MegaPro/UserEntry?Action=FindDocs&amp;ids=498748&amp;idb=0" TargetMode="External"/><Relationship Id="rId4" Type="http://schemas.openxmlformats.org/officeDocument/2006/relationships/hyperlink" Target="http://e-lib.unn.ru/MegaPro/UserEntry?Action=FindDocs&amp;ids=464804&amp;idb=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-lib.unn.ru/MegaPro/UserEntry?Action=FindDocs&amp;ids=464775&amp;idb=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-lib.unn.ru/MegaPro/UserEntry?Action=FindDocs&amp;ids=242518&amp;idb=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-lib.unn.ru/MegaPro/UserEntry?Action=FindDocs&amp;ids=464803&amp;idb=0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e-lib.unn.ru/MegaPro/UserEntry?Action=FindDocs&amp;ids=464779&amp;idb=0" TargetMode="External"/><Relationship Id="rId4" Type="http://schemas.openxmlformats.org/officeDocument/2006/relationships/hyperlink" Target="http://e-lib.unn.ru/MegaPro/UserEntry?Action=FindDocs&amp;ids=464788&amp;idb=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.lanbook.com/book/99918" TargetMode="External"/><Relationship Id="rId4" Type="http://schemas.openxmlformats.org/officeDocument/2006/relationships/hyperlink" Target="https://e.lanbook.com/book/9992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-lib.unn.ru/MegaPro/UserEntry?Action=FindDocs&amp;ids=25108&amp;idb=0" TargetMode="External"/><Relationship Id="rId7" Type="http://schemas.openxmlformats.org/officeDocument/2006/relationships/hyperlink" Target="http://e-lib.unn.ru/MegaPro/UserEntry?Action=FindDocs&amp;ids=242523&amp;idb=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-lib.unn.ru/MegaPro/UserEntry?Action=FindDocs&amp;ids=242521&amp;idb=0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universitylibrary" TargetMode="External"/><Relationship Id="rId2" Type="http://schemas.openxmlformats.org/officeDocument/2006/relationships/hyperlink" Target="http://www.lib.unn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-lib.unn.ru/MegaPro/We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-lib.unn.ru/MegaPro/UserEntry?Action=FindDocs&amp;ids=242519&amp;idb=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-lib.unn.ru/MegaPro/UserEntry?Action=FindDocs&amp;ids=444365&amp;idb=0" TargetMode="External"/><Relationship Id="rId2" Type="http://schemas.openxmlformats.org/officeDocument/2006/relationships/hyperlink" Target="http://e-lib.unn.ru/MegaPro/UserEntry?Action=FindDocs&amp;ids=325480&amp;idb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-lib.unn.ru/MegaPro/UserEntry?Action=FindDocs&amp;ids=543528&amp;idb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ет_выставка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6466"/>
            <a:ext cx="8858312" cy="626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1772816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100" dirty="0" smtClean="0"/>
              <a:t>Фет Афанасий Афанасьевич.</a:t>
            </a:r>
            <a:br>
              <a:rPr lang="ru-RU" sz="1100" dirty="0" smtClean="0"/>
            </a:br>
            <a:r>
              <a:rPr lang="ru-RU" sz="1100" dirty="0" smtClean="0"/>
              <a:t>Полное собрание стихотворений : [в 3 т.]. Т. 2 : Мелодии ; Сердце ; Детский мир ; Оды ; Стихотворения на случай ; Поэмы ; Приложения / под ред. Б. В. Никольского. - 2-е изд. - СПб. : Изд. А. Ф. Маркса, 1910. - ХVIII, 654 с., 1 л. </a:t>
            </a:r>
            <a:r>
              <a:rPr lang="ru-RU" sz="1100" dirty="0" err="1" smtClean="0"/>
              <a:t>портр</a:t>
            </a:r>
            <a:r>
              <a:rPr lang="ru-RU" sz="1100" dirty="0" smtClean="0"/>
              <a:t>. : ил.</a:t>
            </a:r>
          </a:p>
          <a:p>
            <a:pPr fontAlgn="base"/>
            <a:endParaRPr lang="ru-RU" sz="1100" dirty="0" smtClean="0"/>
          </a:p>
          <a:p>
            <a:pPr fontAlgn="base"/>
            <a:r>
              <a:rPr lang="ru-RU" sz="1100" b="1" dirty="0" smtClean="0"/>
              <a:t>Постоянная ссылка на документ в электронном каталоге ФБ:</a:t>
            </a:r>
            <a:r>
              <a:rPr lang="ru-RU" sz="1100" dirty="0" smtClean="0"/>
              <a:t> </a:t>
            </a:r>
            <a:r>
              <a:rPr lang="ru-RU" sz="1100" dirty="0" smtClean="0">
                <a:hlinkClick r:id="rId2"/>
              </a:rPr>
              <a:t>http://e-lib.unn.ru/MegaPro/UserEntry?Action=FindDocs&amp;ids=464787&amp;idb=0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76672"/>
            <a:ext cx="50405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100" dirty="0" smtClean="0"/>
              <a:t>Фет Афанасий Афанасьевич.</a:t>
            </a:r>
            <a:br>
              <a:rPr lang="ru-RU" sz="1100" dirty="0" smtClean="0"/>
            </a:br>
            <a:r>
              <a:rPr lang="ru-RU" sz="1100" dirty="0" smtClean="0"/>
              <a:t>Полное собрание стихотворений : [в 3 т.]. Т. 1 : Вечерние огни ; Античный мир и антология стихотворений ; Элегии ; Природа / под ред. Б. В. Никольского. - 2-е изд. - СПб. : Изд. А. Ф. Маркса, 1910. - CXII, 470 с., 2 л. </a:t>
            </a:r>
            <a:r>
              <a:rPr lang="ru-RU" sz="1100" dirty="0" err="1" smtClean="0"/>
              <a:t>портр</a:t>
            </a:r>
            <a:r>
              <a:rPr lang="ru-RU" sz="1100" dirty="0" smtClean="0"/>
              <a:t>. : ил.</a:t>
            </a:r>
          </a:p>
          <a:p>
            <a:pPr fontAlgn="base"/>
            <a:endParaRPr lang="ru-RU" sz="1100" dirty="0" smtClean="0"/>
          </a:p>
          <a:p>
            <a:pPr fontAlgn="base"/>
            <a:r>
              <a:rPr lang="ru-RU" sz="1100" b="1" dirty="0" smtClean="0"/>
              <a:t>Постоянная ссылка на документ в электронном каталоге ФБ :</a:t>
            </a:r>
            <a:r>
              <a:rPr lang="ru-RU" sz="1100" dirty="0" smtClean="0"/>
              <a:t> </a:t>
            </a:r>
            <a:r>
              <a:rPr lang="ru-RU" sz="1100" dirty="0" smtClean="0">
                <a:hlinkClick r:id="rId3"/>
              </a:rPr>
              <a:t>http://e-lib.unn.ru/MegaPro/UserEntry?Action=FindDocs&amp;ids=464785&amp;idb=0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56992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dirty="0" smtClean="0"/>
              <a:t>Фет Афанасий Афанасьевич.</a:t>
            </a:r>
            <a:br>
              <a:rPr lang="ru-RU" sz="1100" dirty="0" smtClean="0"/>
            </a:br>
            <a:r>
              <a:rPr lang="ru-RU" sz="1100" dirty="0" smtClean="0"/>
              <a:t>Полное собрание стихотворений : [в 3 т.]. Т. 3 : Из Байрона, из Беранже, из </a:t>
            </a:r>
            <a:r>
              <a:rPr lang="ru-RU" sz="1100" dirty="0" err="1" smtClean="0"/>
              <a:t>Гафиза</a:t>
            </a:r>
            <a:r>
              <a:rPr lang="ru-RU" sz="1100" dirty="0" smtClean="0"/>
              <a:t>, </a:t>
            </a:r>
            <a:r>
              <a:rPr lang="ru-RU" sz="1100" dirty="0" err="1" smtClean="0"/>
              <a:t>из</a:t>
            </a:r>
            <a:r>
              <a:rPr lang="ru-RU" sz="1100" dirty="0" smtClean="0"/>
              <a:t> Гейне, из Гете, из Кернера, из Мицкевича, из </a:t>
            </a:r>
            <a:r>
              <a:rPr lang="ru-RU" sz="1100" dirty="0" err="1" smtClean="0"/>
              <a:t>Мерике</a:t>
            </a:r>
            <a:r>
              <a:rPr lang="ru-RU" sz="1100" dirty="0" smtClean="0"/>
              <a:t>, </a:t>
            </a:r>
            <a:r>
              <a:rPr lang="ru-RU" sz="1100" dirty="0" err="1" smtClean="0"/>
              <a:t>из</a:t>
            </a:r>
            <a:r>
              <a:rPr lang="ru-RU" sz="1100" dirty="0" smtClean="0"/>
              <a:t> Мюссе / под ред. Б. В. Никольского. - 2-е изд. - СПб. : Изд. А. Ф. Маркса, 1910. - VIII, 486 с., 1 л. </a:t>
            </a:r>
            <a:r>
              <a:rPr lang="ru-RU" sz="1100" dirty="0" err="1" smtClean="0"/>
              <a:t>портр</a:t>
            </a:r>
            <a:r>
              <a:rPr lang="ru-RU" sz="1100" dirty="0" smtClean="0"/>
              <a:t>. : ил.</a:t>
            </a:r>
          </a:p>
          <a:p>
            <a:pPr fontAlgn="base"/>
            <a:endParaRPr lang="ru-RU" sz="1100" dirty="0" smtClean="0"/>
          </a:p>
          <a:p>
            <a:pPr fontAlgn="base"/>
            <a:r>
              <a:rPr lang="ru-RU" sz="1100" b="1" dirty="0" smtClean="0"/>
              <a:t>Постоянная ссылка на документ в электронном каталоге: </a:t>
            </a:r>
            <a:r>
              <a:rPr lang="ru-RU" sz="1100" dirty="0" smtClean="0"/>
              <a:t> </a:t>
            </a:r>
            <a:r>
              <a:rPr lang="ru-RU" sz="1100" dirty="0" smtClean="0">
                <a:hlinkClick r:id="rId4"/>
              </a:rPr>
              <a:t>http://e-lib.unn.ru/MegaPro/UserEntry?Action=FindDocs&amp;ids=464786&amp;idb=0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4857761"/>
            <a:ext cx="84302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b="1" i="1" dirty="0" smtClean="0">
                <a:solidFill>
                  <a:srgbClr val="990000"/>
                </a:solidFill>
              </a:rPr>
              <a:t>Настоящее издание предназначено для широкого круга читателей, имеет цель дать полное собрание стихотворений Фета, как оригинальных, так и переводных, за исключением тех, которые уже вошли в состав отдельных изданий (переводы 'Фауст' Гете).</a:t>
            </a:r>
            <a:r>
              <a:rPr lang="en-US" sz="1150" b="1" i="1" dirty="0" smtClean="0">
                <a:solidFill>
                  <a:srgbClr val="990000"/>
                </a:solidFill>
              </a:rPr>
              <a:t> </a:t>
            </a:r>
            <a:r>
              <a:rPr lang="ru-RU" sz="1150" b="1" i="1" dirty="0" smtClean="0">
                <a:solidFill>
                  <a:srgbClr val="990000"/>
                </a:solidFill>
              </a:rPr>
              <a:t>Впервые был привлечен к делу весь печатный и весь доступный  рукописный материал, а издание снабжено биографическим очерком, вступительными статьями, хронологическим и алфавитным указателями, четырьмя портретами и снимком с почерка автора.</a:t>
            </a:r>
            <a:r>
              <a:rPr lang="en-US" sz="1150" b="1" i="1" dirty="0" smtClean="0">
                <a:solidFill>
                  <a:srgbClr val="990000"/>
                </a:solidFill>
              </a:rPr>
              <a:t> </a:t>
            </a:r>
            <a:r>
              <a:rPr lang="ru-RU" sz="1150" b="1" i="1" dirty="0" smtClean="0">
                <a:solidFill>
                  <a:srgbClr val="990000"/>
                </a:solidFill>
              </a:rPr>
              <a:t>В наблюдении за настоящим изданием, как и за первым посмертным, приготовленным к печати покойным Н.Н. Страховым, принимал участие Великий Князь Константин Константинович, отвечая этим предсмертному желанию покойного поэта, редакционные работы выполнены приват-доцентом Санкт-Петербургского Университета Б.В. Никольским.</a:t>
            </a:r>
            <a:endParaRPr lang="ru-RU" sz="1150" b="1" i="1" dirty="0">
              <a:solidFill>
                <a:srgbClr val="990000"/>
              </a:solidFill>
            </a:endParaRPr>
          </a:p>
        </p:txBody>
      </p:sp>
      <p:pic>
        <p:nvPicPr>
          <p:cNvPr id="12" name="Рисунок 11" descr="фото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4379" y="428604"/>
            <a:ext cx="3466093" cy="2452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фото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276" y="2456700"/>
            <a:ext cx="3358128" cy="2401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т_выставка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835588" cy="624462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2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7703"/>
            <a:ext cx="2232248" cy="1626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1912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73016"/>
            <a:ext cx="2367386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0964" y="1844824"/>
            <a:ext cx="36724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Фет Афанасий Афанасьевич.</a:t>
            </a:r>
            <a:br>
              <a:rPr lang="ru-RU" sz="1100" dirty="0" smtClean="0"/>
            </a:br>
            <a:r>
              <a:rPr lang="ru-RU" sz="1100" dirty="0" smtClean="0"/>
              <a:t>Полное собрание стихотворений : [в 2 т.]. Т. 1 : Биографический очерк ; Вечерние огни ; Античный мир и антология стихотворений ; Элегии ; Природа / со вступ. ст. Н. Н. Страхова и Б. В. Никольского. - СПб. : Изд. А. Ф. Маркса, 1912. - 470 с. : ил.</a:t>
            </a:r>
          </a:p>
          <a:p>
            <a:r>
              <a:rPr lang="ru-RU" sz="1100" b="1" dirty="0" smtClean="0"/>
              <a:t>Постоянная ссылка на документ в электронном каталоге ФБ ННГУ:</a:t>
            </a:r>
            <a:r>
              <a:rPr lang="ru-RU" sz="1100" dirty="0" smtClean="0"/>
              <a:t> </a:t>
            </a:r>
            <a:r>
              <a:rPr lang="ru-RU" sz="1100" dirty="0" smtClean="0">
                <a:hlinkClick r:id="rId4"/>
              </a:rPr>
              <a:t>http://e-lib.unn.ru/MegaPro/UserEntry?Action=FindDocs&amp;ids=464782&amp;idb=0</a:t>
            </a:r>
            <a:endParaRPr lang="ru-RU" sz="1100" dirty="0" smtClean="0"/>
          </a:p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70394" y="5303752"/>
            <a:ext cx="37444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Фет Афанасий Афанасьевич.</a:t>
            </a:r>
            <a:br>
              <a:rPr lang="ru-RU" sz="1100" dirty="0" smtClean="0"/>
            </a:br>
            <a:r>
              <a:rPr lang="ru-RU" sz="1100" dirty="0" smtClean="0"/>
              <a:t>Полное собрание сочинений. Т. 2 : Баллады, поэмы, переводы и подражания / со вступ. ст. Н. Н. Страхова и Б. В. Никольского. - СПб. : </a:t>
            </a:r>
            <a:r>
              <a:rPr lang="ru-RU" sz="1100" dirty="0" err="1" smtClean="0"/>
              <a:t>Т-во</a:t>
            </a:r>
            <a:r>
              <a:rPr lang="ru-RU" sz="1100" dirty="0" smtClean="0"/>
              <a:t> А. Ф. Маркса, 1912. - 448 с.</a:t>
            </a:r>
          </a:p>
          <a:p>
            <a:r>
              <a:rPr lang="ru-RU" sz="1100" b="1" dirty="0" smtClean="0"/>
              <a:t>Постоянная ссылка на документ в каталоге ФБ:</a:t>
            </a:r>
            <a:r>
              <a:rPr lang="ru-RU" sz="1100" dirty="0" smtClean="0"/>
              <a:t> </a:t>
            </a:r>
            <a:r>
              <a:rPr lang="ru-RU" sz="1100" dirty="0" smtClean="0">
                <a:hlinkClick r:id="rId5"/>
              </a:rPr>
              <a:t>http://e-lib.unn.ru/MegaPro/UserEntry?Action=FindDocs&amp;ids=464768&amp;idb=0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404664"/>
            <a:ext cx="428627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C00000"/>
                </a:solidFill>
              </a:rPr>
              <a:t>                       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     </a:t>
            </a:r>
            <a:r>
              <a:rPr lang="ru-RU" sz="1400" b="1" dirty="0" smtClean="0">
                <a:solidFill>
                  <a:srgbClr val="C00000"/>
                </a:solidFill>
              </a:rPr>
              <a:t>«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Ни́ва</a:t>
            </a:r>
            <a:r>
              <a:rPr lang="ru-RU" sz="1400" b="1" i="1" dirty="0" smtClean="0">
                <a:solidFill>
                  <a:srgbClr val="C00000"/>
                </a:solidFill>
              </a:rPr>
              <a:t>» </a:t>
            </a:r>
            <a:r>
              <a:rPr lang="ru-RU" sz="1300" b="1" i="1" dirty="0" smtClean="0">
                <a:solidFill>
                  <a:srgbClr val="4E2997"/>
                </a:solidFill>
              </a:rPr>
              <a:t>популярный русский еженедельный журнал середины  XIX начала X</a:t>
            </a:r>
            <a:r>
              <a:rPr lang="en-US" sz="1300" b="1" i="1" dirty="0" smtClean="0">
                <a:solidFill>
                  <a:srgbClr val="4E2997"/>
                </a:solidFill>
              </a:rPr>
              <a:t>X </a:t>
            </a:r>
            <a:r>
              <a:rPr lang="ru-RU" sz="1300" b="1" i="1" dirty="0" smtClean="0">
                <a:solidFill>
                  <a:srgbClr val="4E2997"/>
                </a:solidFill>
              </a:rPr>
              <a:t>века с приложениями. Издавался </a:t>
            </a:r>
            <a:r>
              <a:rPr lang="ru-RU" sz="1300" b="1" i="1" dirty="0" err="1" smtClean="0">
                <a:solidFill>
                  <a:srgbClr val="4E2997"/>
                </a:solidFill>
              </a:rPr>
              <a:t>c</a:t>
            </a:r>
            <a:r>
              <a:rPr lang="ru-RU" sz="1300" b="1" i="1" dirty="0" smtClean="0">
                <a:solidFill>
                  <a:srgbClr val="4E2997"/>
                </a:solidFill>
              </a:rPr>
              <a:t> конца 186</a:t>
            </a:r>
            <a:r>
              <a:rPr lang="en-US" sz="1300" b="1" i="1" dirty="0" smtClean="0">
                <a:solidFill>
                  <a:srgbClr val="4E2997"/>
                </a:solidFill>
              </a:rPr>
              <a:t>9 </a:t>
            </a:r>
            <a:r>
              <a:rPr lang="ru-RU" sz="1300" b="1" i="1" dirty="0" smtClean="0">
                <a:solidFill>
                  <a:srgbClr val="4E2997"/>
                </a:solidFill>
              </a:rPr>
              <a:t>года</a:t>
            </a:r>
            <a:r>
              <a:rPr lang="en-US" sz="1300" b="1" i="1" dirty="0" smtClean="0">
                <a:solidFill>
                  <a:srgbClr val="4E2997"/>
                </a:solidFill>
              </a:rPr>
              <a:t> </a:t>
            </a:r>
            <a:r>
              <a:rPr lang="ru-RU" sz="1300" b="1" i="1" dirty="0" smtClean="0">
                <a:solidFill>
                  <a:srgbClr val="4E2997"/>
                </a:solidFill>
              </a:rPr>
              <a:t>по сентябрь 1918 года в издательстве А. Ф. Маркса в Петербурге. Начиная с 1891 года в качестве бесплатного приложения к журналу издавались собрания сочинений известных русских и иностранных авторов, в том числе и                    А. А. Фета.</a:t>
            </a:r>
          </a:p>
          <a:p>
            <a:pPr algn="just"/>
            <a:r>
              <a:rPr lang="ru-RU" sz="1300" b="1" i="1" dirty="0" smtClean="0">
                <a:solidFill>
                  <a:srgbClr val="4E2997"/>
                </a:solidFill>
              </a:rPr>
              <a:t>Подготовкой сборника избранных произведений Фет занялся сам в 1892 году, но успел только составить план издания в виде списка своих избранных стихотворений, расположенных по разделам. Смерть помешала издать задуманную книгу. Труд по подготовке первого посмертного собрания стихотворений поэта взял на себя Н.Н. Страхов.</a:t>
            </a:r>
            <a:endParaRPr lang="en-US" sz="1300" b="1" i="1" dirty="0" smtClean="0">
              <a:solidFill>
                <a:srgbClr val="4E2997"/>
              </a:solidFill>
            </a:endParaRPr>
          </a:p>
          <a:p>
            <a:pPr algn="just"/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en-US" sz="105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05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материалам </a:t>
            </a:r>
            <a:r>
              <a:rPr lang="en-US" sz="105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https://ru.wikipedia.org)</a:t>
            </a:r>
            <a:endParaRPr lang="ru-RU" sz="105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4500570"/>
            <a:ext cx="4429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990000"/>
                </a:solidFill>
              </a:rPr>
              <a:t>«Он (А. А. Фет) обладал энергией и решительностью, ставил себе ясные цели. Ему всегда нужна была деятельность; он не любил бесцельных прогулок, не любил оставаться один и молча погружаться  в книгу; когда же имел собеседников, был неистощимым в речах, исполненных блеска и парадоксов».</a:t>
            </a:r>
          </a:p>
          <a:p>
            <a:r>
              <a:rPr lang="ru-RU" sz="1400" b="1" dirty="0" smtClean="0">
                <a:solidFill>
                  <a:srgbClr val="990000"/>
                </a:solidFill>
              </a:rPr>
              <a:t> 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(«А. А. Фет». Биографический очерк Н. Н. Страхова)</a:t>
            </a: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22560"/>
            <a:ext cx="2214578" cy="3235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9940" y="500042"/>
            <a:ext cx="2211364" cy="335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4053702"/>
            <a:ext cx="2448272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Фет Афанасий Афанасьевич.</a:t>
            </a:r>
            <a:br>
              <a:rPr lang="ru-RU" sz="1200" dirty="0" smtClean="0"/>
            </a:br>
            <a:r>
              <a:rPr lang="ru-RU" sz="1200" dirty="0" smtClean="0"/>
              <a:t>Стихотворения / [</a:t>
            </a:r>
            <a:r>
              <a:rPr lang="ru-RU" sz="1200" dirty="0" err="1" smtClean="0"/>
              <a:t>предисл</a:t>
            </a:r>
            <a:r>
              <a:rPr lang="ru-RU" sz="1200" dirty="0" smtClean="0"/>
              <a:t>. Л. А. Озерова] . - М. : Художественная литература, 1970. - 559 с. : ил. - 0.65.</a:t>
            </a:r>
          </a:p>
          <a:p>
            <a:r>
              <a:rPr lang="ru-RU" sz="1200" b="1" dirty="0" smtClean="0"/>
              <a:t>Постоянная ссылка на документ в электронном каталоге ФБ: 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4"/>
              </a:rPr>
              <a:t>http://e-lib.unn.ru/MegaPro/UserEntry?Action=FindDocs&amp;ids=464804&amp;idb=0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4079282"/>
            <a:ext cx="2088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Фет Афанасий Афанасьевич.</a:t>
            </a:r>
            <a:br>
              <a:rPr lang="ru-RU" sz="1200" dirty="0" smtClean="0"/>
            </a:br>
            <a:r>
              <a:rPr lang="ru-RU" sz="1200" dirty="0" smtClean="0"/>
              <a:t>Стихотворения / [</a:t>
            </a:r>
            <a:r>
              <a:rPr lang="ru-RU" sz="1200" dirty="0" err="1" smtClean="0"/>
              <a:t>подгот</a:t>
            </a:r>
            <a:r>
              <a:rPr lang="ru-RU" sz="1200" dirty="0" smtClean="0"/>
              <a:t>. текста, вступ. ст. и примеч. Б. Я. </a:t>
            </a:r>
            <a:r>
              <a:rPr lang="ru-RU" sz="1200" dirty="0" err="1" smtClean="0"/>
              <a:t>Бухштаба</a:t>
            </a:r>
            <a:r>
              <a:rPr lang="ru-RU" sz="1200" dirty="0" smtClean="0"/>
              <a:t> ]. - Л. : </a:t>
            </a:r>
            <a:r>
              <a:rPr lang="ru-RU" sz="1200" dirty="0" err="1" smtClean="0"/>
              <a:t>Гослитиздат</a:t>
            </a:r>
            <a:r>
              <a:rPr lang="ru-RU" sz="1200" dirty="0" smtClean="0"/>
              <a:t>, Ленингр. </a:t>
            </a:r>
            <a:r>
              <a:rPr lang="ru-RU" sz="1200" dirty="0" err="1" smtClean="0"/>
              <a:t>отд-ние</a:t>
            </a:r>
            <a:r>
              <a:rPr lang="ru-RU" sz="1200" dirty="0" smtClean="0"/>
              <a:t>, 1956. - XXIV, 380 с., 1 л. </a:t>
            </a:r>
            <a:r>
              <a:rPr lang="ru-RU" sz="1200" dirty="0" err="1" smtClean="0"/>
              <a:t>портр</a:t>
            </a:r>
            <a:r>
              <a:rPr lang="ru-RU" sz="1200" dirty="0" smtClean="0"/>
              <a:t>. : ил. - 6.50.</a:t>
            </a:r>
          </a:p>
          <a:p>
            <a:pPr fontAlgn="base"/>
            <a:r>
              <a:rPr lang="ru-RU" sz="1200" b="1" dirty="0" smtClean="0"/>
              <a:t>Постоянная ссылка на документ в каталоге ФБ ННГУ: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5"/>
              </a:rPr>
              <a:t>http://e-lib.unn.ru/MegaPro/UserEntry?Action=FindDocs&amp;ids=498748&amp;idb=0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428604"/>
            <a:ext cx="39290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Вечер</a:t>
            </a:r>
          </a:p>
          <a:p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990000"/>
                </a:solidFill>
              </a:rPr>
              <a:t>Прозвучало над ясной рекою,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Прозвенело в померкшем лугу,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Прокатилось над рощей немою,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Засветилось на том берегу.</a:t>
            </a:r>
            <a:endParaRPr lang="en-US" b="1" i="1" dirty="0" smtClean="0">
              <a:solidFill>
                <a:srgbClr val="990000"/>
              </a:solidFill>
            </a:endParaRPr>
          </a:p>
          <a:p>
            <a:endParaRPr lang="ru-RU" b="1" i="1" dirty="0" smtClean="0">
              <a:solidFill>
                <a:srgbClr val="990000"/>
              </a:solidFill>
            </a:endParaRPr>
          </a:p>
          <a:p>
            <a:r>
              <a:rPr lang="ru-RU" b="1" i="1" dirty="0" smtClean="0">
                <a:solidFill>
                  <a:srgbClr val="990000"/>
                </a:solidFill>
              </a:rPr>
              <a:t>Далеко, в полумраке, луками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Убегает на запад река.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Погорев золотыми каймами,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Разлетелись, как дым, облака.</a:t>
            </a:r>
            <a:endParaRPr lang="en-US" b="1" i="1" dirty="0" smtClean="0">
              <a:solidFill>
                <a:srgbClr val="990000"/>
              </a:solidFill>
            </a:endParaRPr>
          </a:p>
          <a:p>
            <a:endParaRPr lang="ru-RU" b="1" i="1" dirty="0" smtClean="0">
              <a:solidFill>
                <a:srgbClr val="990000"/>
              </a:solidFill>
            </a:endParaRPr>
          </a:p>
          <a:p>
            <a:r>
              <a:rPr lang="ru-RU" b="1" i="1" dirty="0" smtClean="0">
                <a:solidFill>
                  <a:srgbClr val="990000"/>
                </a:solidFill>
              </a:rPr>
              <a:t>На пригорке то сыро, то жарко,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Вздохи дня есть в дыханье ночном,-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Но зарница уж теплится ярко</a:t>
            </a:r>
          </a:p>
          <a:p>
            <a:r>
              <a:rPr lang="ru-RU" b="1" i="1" dirty="0" smtClean="0">
                <a:solidFill>
                  <a:srgbClr val="990000"/>
                </a:solidFill>
              </a:rPr>
              <a:t>Голубым и зеленым огнем.</a:t>
            </a:r>
          </a:p>
          <a:p>
            <a:endParaRPr lang="ru-RU" i="1" dirty="0" smtClean="0">
              <a:solidFill>
                <a:srgbClr val="00B0F0"/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1855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т_выставка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11585"/>
            <a:ext cx="8858312" cy="6260687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42852"/>
            <a:ext cx="2500330" cy="3325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928671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Фет Афанасий Афанасьевич.</a:t>
            </a:r>
          </a:p>
          <a:p>
            <a:pPr fontAlgn="base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Вечерние огни : [стихи] / [изд. </a:t>
            </a:r>
            <a:r>
              <a:rPr lang="ru-RU" sz="1200" dirty="0" err="1" smtClean="0"/>
              <a:t>подгот</a:t>
            </a:r>
            <a:r>
              <a:rPr lang="ru-RU" sz="1200" dirty="0" smtClean="0"/>
              <a:t>. и </a:t>
            </a:r>
            <a:r>
              <a:rPr lang="ru-RU" sz="1200" dirty="0" err="1" smtClean="0"/>
              <a:t>послесл</a:t>
            </a:r>
            <a:r>
              <a:rPr lang="ru-RU" sz="1200" dirty="0" smtClean="0"/>
              <a:t>. написали Д. Д. Благой, М. А. Соколова ; примеч. М. А. Соколовой, Н. Н. </a:t>
            </a:r>
            <a:r>
              <a:rPr lang="ru-RU" sz="1200" dirty="0" err="1" smtClean="0"/>
              <a:t>Грамолиной</a:t>
            </a:r>
            <a:r>
              <a:rPr lang="ru-RU" sz="1200" dirty="0" smtClean="0"/>
              <a:t>]. - М. : Наука, 1971. - 799 с., 3 л. </a:t>
            </a:r>
            <a:r>
              <a:rPr lang="ru-RU" sz="1200" dirty="0" err="1" smtClean="0"/>
              <a:t>портр</a:t>
            </a:r>
            <a:r>
              <a:rPr lang="ru-RU" sz="1200" dirty="0" smtClean="0"/>
              <a:t>. : ил. - (Литературные памятники / АН СССР). - 1.90.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b="1" dirty="0" smtClean="0"/>
              <a:t>Постоянная ссылка на документ 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3"/>
              </a:rPr>
              <a:t>http://e-lib.unn.ru/MegaPro/UserEntry?Action=FindDocs&amp;ids=464775&amp;idb=0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509120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429000"/>
            <a:ext cx="800105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600CB4"/>
                </a:solidFill>
              </a:rPr>
              <a:t>        «Вечерние огни» </a:t>
            </a:r>
            <a:r>
              <a:rPr lang="ru-RU" sz="1400" b="1" dirty="0" smtClean="0">
                <a:solidFill>
                  <a:srgbClr val="990000"/>
                </a:solidFill>
              </a:rPr>
              <a:t>– главная поэтическая книга Афанасия Фета (ей предшествовали четыре сборника поэта), вышедшая в 1883 году, после двадцатилетнего перерыва, когда ему было уже 63 года. Под этим же названием он опубликовал ещё три сборника новых стихов – в 1885, 1888 и 1891 годах. </a:t>
            </a: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</a:rPr>
              <a:t>         «Вечерние огни» – одна из первых, вслед за «Сумерками» Баратынского, настоящих  книг  в русской поэзии, принципиально отличающихся от сборников (или собраний) разрозненных стихотворений. В поэтической книге чрезвычайно важен становится конструктивный принцип отбора и организации, преднамеренный, продуманный порядок сочинений, специальная архитектоника, деление на главы и разбивка на отделы, подчинение </a:t>
            </a:r>
            <a:r>
              <a:rPr lang="ru-RU" sz="1400" b="1" dirty="0" err="1" smtClean="0">
                <a:solidFill>
                  <a:srgbClr val="990000"/>
                </a:solidFill>
              </a:rPr>
              <a:t>разножанровых</a:t>
            </a:r>
            <a:r>
              <a:rPr lang="ru-RU" sz="1400" b="1" dirty="0" smtClean="0">
                <a:solidFill>
                  <a:srgbClr val="990000"/>
                </a:solidFill>
              </a:rPr>
              <a:t> и неравнозначных “</a:t>
            </a:r>
            <a:r>
              <a:rPr lang="ru-RU" sz="1400" b="1" dirty="0" err="1" smtClean="0">
                <a:solidFill>
                  <a:srgbClr val="990000"/>
                </a:solidFill>
              </a:rPr>
              <a:t>пиес</a:t>
            </a:r>
            <a:r>
              <a:rPr lang="ru-RU" sz="1400" b="1" dirty="0" smtClean="0">
                <a:solidFill>
                  <a:srgbClr val="990000"/>
                </a:solidFill>
              </a:rPr>
              <a:t>” единому, сквозному пафосу, подспудному лирическому сюжету данного единства. </a:t>
            </a:r>
          </a:p>
          <a:p>
            <a:pPr algn="just"/>
            <a:r>
              <a:rPr lang="ru-RU" sz="1400" b="1" dirty="0" smtClean="0">
                <a:solidFill>
                  <a:srgbClr val="990000"/>
                </a:solidFill>
              </a:rPr>
              <a:t>         Стихи «Вечерних огней» вызывали восторженный энтузиазм современников – тонких ценителей лирической поэзии, круг которых был неширок, но включал в себя таких корифеев русской культуры, как Лев Толстой, Я.Полонский, П.Чайковский». </a:t>
            </a:r>
            <a:r>
              <a:rPr lang="en-US" sz="1400" b="1" dirty="0" smtClean="0">
                <a:solidFill>
                  <a:srgbClr val="990000"/>
                </a:solidFill>
              </a:rPr>
              <a:t>                                   </a:t>
            </a:r>
            <a:r>
              <a:rPr lang="ru-RU" sz="1200" b="1" dirty="0" smtClean="0">
                <a:solidFill>
                  <a:srgbClr val="7030A0"/>
                </a:solidFill>
              </a:rPr>
              <a:t>(</a:t>
            </a:r>
            <a:r>
              <a:rPr lang="ru-RU" sz="1200" b="1" dirty="0" smtClean="0">
                <a:solidFill>
                  <a:srgbClr val="7030A0"/>
                </a:solidFill>
              </a:rPr>
              <a:t>Татьяна Бек)                                    </a:t>
            </a:r>
          </a:p>
          <a:p>
            <a:r>
              <a:rPr lang="ru-RU" sz="13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т_выставка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311587"/>
            <a:ext cx="8858311" cy="626068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4506" y="121442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Благой Дмитрий Дмитриевич.</a:t>
            </a:r>
            <a:br>
              <a:rPr lang="ru-RU" sz="1200" dirty="0" smtClean="0"/>
            </a:br>
            <a:r>
              <a:rPr lang="ru-RU" sz="1200" dirty="0" smtClean="0"/>
              <a:t>Мир как красота : О "Вечерних огнях" Фета . - М. : Художественная литература, 1975. - 111 с. - (Массовая историко-литературная библиотека). - 0.26.</a:t>
            </a:r>
          </a:p>
          <a:p>
            <a:endParaRPr lang="ru-RU" sz="1200" dirty="0" smtClean="0"/>
          </a:p>
          <a:p>
            <a:r>
              <a:rPr lang="ru-RU" sz="1200" b="1" dirty="0" smtClean="0"/>
              <a:t>Постоянная ссылка на документ 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2"/>
              </a:rPr>
              <a:t>http://e-lib.unn.ru/MegaPro/UserEntry?Action=FindDocs&amp;ids=242518&amp;idb=0</a:t>
            </a:r>
            <a:endParaRPr lang="ru-RU" sz="1200" dirty="0" smtClean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2672696" cy="42148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3143248"/>
            <a:ext cx="5214974" cy="262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990000"/>
                </a:solidFill>
              </a:rPr>
              <a:t>	Книга  Д.  Д. Благого раскрывает чарующий поэтический мир одного из тончайших поэтов-лириков, автора «Вечерних огней» А.  А. Фета, в стихах которого музыкальная стихия русской художественной речи проявляется с исключительной яркостью и полнотой.</a:t>
            </a:r>
          </a:p>
          <a:p>
            <a:pPr algn="just"/>
            <a:r>
              <a:rPr lang="ru-RU" sz="1600" b="1" dirty="0" smtClean="0">
                <a:solidFill>
                  <a:srgbClr val="990000"/>
                </a:solidFill>
              </a:rPr>
              <a:t>	Автор рассказывает о сложной, драматической личной и литературной судьбе поэта, знакомит читателя с его философскими и эстетическими взглядами, показывает значение его лирики для воспитания эстетического вкуса наших современников.</a:t>
            </a: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643182"/>
            <a:ext cx="1928256" cy="2428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49398" y="90099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Фет Афанасий Афанасьевич.</a:t>
            </a:r>
            <a:br>
              <a:rPr lang="ru-RU" sz="1200" dirty="0" smtClean="0"/>
            </a:br>
            <a:r>
              <a:rPr lang="ru-RU" sz="1200" dirty="0" smtClean="0"/>
              <a:t>Стихотворения. - Саранск : Морд. кн. изд-во, 1978. - 239 с. : ил. - 0.70.</a:t>
            </a:r>
          </a:p>
          <a:p>
            <a:pPr fontAlgn="base"/>
            <a:r>
              <a:rPr lang="ru-RU" sz="1200" b="1" dirty="0" smtClean="0"/>
              <a:t>Постоянная ссылка на документ</a:t>
            </a:r>
            <a:r>
              <a:rPr lang="en-US" sz="1200" b="1" dirty="0" smtClean="0"/>
              <a:t> </a:t>
            </a:r>
            <a:r>
              <a:rPr lang="ru-RU" sz="1200" b="1" dirty="0" smtClean="0"/>
              <a:t>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3"/>
              </a:rPr>
              <a:t>http://e-lib.unn.ru/MegaPro/UserEntry?Action=FindDocs&amp;ids=464803&amp;idb=0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174872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Фет Афанасий Афанасьевич.</a:t>
            </a:r>
            <a:br>
              <a:rPr lang="ru-RU" sz="1200" dirty="0" smtClean="0"/>
            </a:br>
            <a:r>
              <a:rPr lang="ru-RU" sz="1200" dirty="0" smtClean="0"/>
              <a:t>Сад весь в цвету : лирика : [для ст. возраста] / [вступ. ст. Л. Озерова] ; примеч. В. Коровина. - М. : Детская литература, 1975. - 191 с. : ил. - (Поэтическая библиотечка школьника). - 0.28.</a:t>
            </a:r>
            <a:r>
              <a:rPr lang="ru-RU" sz="1200" b="1" dirty="0" smtClean="0"/>
              <a:t>Постоянная ссылка на документ в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4"/>
              </a:rPr>
              <a:t>http://e-lib.unn.ru/MegaPro/UserEntry?Action=FindDocs&amp;ids=464788&amp;idb=0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300505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Фет Афанасий Афанасьевич.</a:t>
            </a:r>
            <a:br>
              <a:rPr lang="ru-RU" sz="1200" dirty="0" smtClean="0"/>
            </a:br>
            <a:r>
              <a:rPr lang="ru-RU" sz="1200" dirty="0" smtClean="0"/>
              <a:t>Лирика / [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В. Н. </a:t>
            </a:r>
            <a:r>
              <a:rPr lang="ru-RU" sz="1200" dirty="0" err="1" smtClean="0"/>
              <a:t>Валентович</a:t>
            </a:r>
            <a:r>
              <a:rPr lang="ru-RU" sz="1200" dirty="0" smtClean="0"/>
              <a:t>]. - Минск : </a:t>
            </a:r>
            <a:r>
              <a:rPr lang="ru-RU" sz="1200" dirty="0" err="1" smtClean="0"/>
              <a:t>Вышэйшая</a:t>
            </a:r>
            <a:r>
              <a:rPr lang="ru-RU" sz="1200" dirty="0" smtClean="0"/>
              <a:t> школа, 1978. - 215 с. : ил. - 0.50.</a:t>
            </a:r>
          </a:p>
          <a:p>
            <a:r>
              <a:rPr lang="ru-RU" sz="1200" b="1" dirty="0" smtClean="0"/>
              <a:t>Постоянная ссылка на документ 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5"/>
              </a:rPr>
              <a:t>http://e-lib.unn.ru/MegaPro/UserEntry?Action=FindDocs&amp;ids=464779&amp;idb=0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48681"/>
            <a:ext cx="37862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C0000"/>
                </a:solidFill>
              </a:rPr>
              <a:t>«… он писал о самом простом – о картинах природы, о дожде , о снеге, о море, о горах, о лесе, о звездах, о самых простых движениях души, даже о минутных впечатлениях. Красота, естественность, искренность его поэзии доходят до полного совершенства, стих его изумительно выразителен, образен, музыкален».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(Т. Г. Кириченко «О б А. А. Фете»)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733" y="3672604"/>
            <a:ext cx="2018879" cy="2685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475531"/>
            <a:ext cx="1785950" cy="245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т_выставка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342427"/>
            <a:ext cx="8858312" cy="622984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ет_выставка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922"/>
            <a:ext cx="8858312" cy="628635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9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407" y="357167"/>
            <a:ext cx="2388435" cy="3202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2104" y="4540947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Фет А. 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Как будто вне любви есть в жизни что-нибудь… / </a:t>
            </a:r>
            <a:r>
              <a:rPr lang="ru-RU" sz="1400" b="1" dirty="0" smtClean="0"/>
              <a:t>Фет А. А.</a:t>
            </a:r>
            <a:r>
              <a:rPr lang="ru-RU" sz="1400" dirty="0" smtClean="0"/>
              <a:t> - Санкт-Петербург : Лань, 2017. - 227 с. - </a:t>
            </a:r>
            <a:r>
              <a:rPr lang="ru-RU" sz="1400" dirty="0" err="1" smtClean="0"/>
              <a:t>Библиогр</a:t>
            </a:r>
            <a:r>
              <a:rPr lang="ru-RU" sz="1400" dirty="0" smtClean="0"/>
              <a:t>.: доступна в карточке книги, на сайте ЭБС Лань. - Книга из коллекции Лань - Художественная литература. - ISBN 978-5-507-43740-5.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3" name="Рисунок 12" descr="99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870" y="357166"/>
            <a:ext cx="2491928" cy="3203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4048" y="3857629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Ссылка на издание в ЭБС: </a:t>
            </a:r>
            <a:r>
              <a:rPr lang="ru-RU" sz="1200" b="1" dirty="0" smtClean="0">
                <a:hlinkClick r:id="rId4"/>
              </a:rPr>
              <a:t>https://e.lanbook.com/book/99920</a:t>
            </a:r>
            <a:r>
              <a:rPr lang="ru-RU" sz="1200" b="1" dirty="0" smtClean="0"/>
              <a:t> 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254" y="3834474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Ссылка на издание в</a:t>
            </a:r>
            <a:r>
              <a:rPr lang="en-US" sz="1400" b="1" dirty="0" smtClean="0"/>
              <a:t>  </a:t>
            </a:r>
            <a:r>
              <a:rPr lang="ru-RU" sz="1400" b="1" dirty="0" smtClean="0"/>
              <a:t>ЭБС  </a:t>
            </a:r>
            <a:r>
              <a:rPr lang="ru-RU" sz="1200" b="1" dirty="0" smtClean="0">
                <a:hlinkClick r:id="rId5"/>
              </a:rPr>
              <a:t>https://e.lanbook.com/book/99918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447063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Фет А. 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Стихотворения на случай, послания, посвящения, эпиграммы, отрывки / </a:t>
            </a:r>
            <a:r>
              <a:rPr lang="ru-RU" sz="1400" b="1" dirty="0" smtClean="0"/>
              <a:t>Фет А. А.</a:t>
            </a:r>
            <a:r>
              <a:rPr lang="ru-RU" sz="1400" dirty="0" smtClean="0"/>
              <a:t> - Санкт-Петербург : Лань, 2017. - 109 с. - </a:t>
            </a:r>
            <a:r>
              <a:rPr lang="ru-RU" sz="1400" dirty="0" err="1" smtClean="0"/>
              <a:t>Библиогр</a:t>
            </a:r>
            <a:r>
              <a:rPr lang="ru-RU" sz="1400" dirty="0" smtClean="0"/>
              <a:t>.: доступна в карточке книги, на сайте ЭБС Лань. - Книга из коллекции Лань - Художественная литература. - ISBN 978-5-507-43742-9.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т_выставка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858280" cy="626722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12" y="1643050"/>
            <a:ext cx="2038190" cy="3000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3" y="472514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Некрасова Елена Андреевна.</a:t>
            </a:r>
            <a:br>
              <a:rPr lang="ru-RU" sz="1200" dirty="0" smtClean="0"/>
            </a:br>
            <a:r>
              <a:rPr lang="ru-RU" sz="1200" dirty="0" smtClean="0"/>
              <a:t>А. Фет, И. Анненский : типологический аспект описания / АН СССР, </a:t>
            </a:r>
            <a:r>
              <a:rPr lang="ru-RU" sz="1200" dirty="0" err="1" smtClean="0"/>
              <a:t>Ин-т</a:t>
            </a:r>
            <a:r>
              <a:rPr lang="ru-RU" sz="1200" dirty="0" smtClean="0"/>
              <a:t> рус. яз. - М. : Наука, 1991. - 125, [2] с. - 2.50.</a:t>
            </a:r>
          </a:p>
          <a:p>
            <a:r>
              <a:rPr lang="ru-RU" sz="1200" b="1" dirty="0" smtClean="0"/>
              <a:t>Постоянная ссылка на документ в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3"/>
              </a:rPr>
              <a:t>http://e-lib.unn.ru/MegaPro/UserEntry?Action=FindDocs&amp;ids=25108&amp;idb=0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02954"/>
            <a:ext cx="2049647" cy="2883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214554"/>
            <a:ext cx="2000264" cy="2898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5115839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Григорьева Александра Дмитриевна.</a:t>
            </a:r>
            <a:br>
              <a:rPr lang="ru-RU" sz="1200" dirty="0" smtClean="0"/>
            </a:br>
            <a:r>
              <a:rPr lang="ru-RU" sz="1200" dirty="0" smtClean="0"/>
              <a:t>Язык поэзии XIX - XX вв. : Современная лирика / отв. ред. А. И. Горшков ; АН СССР, </a:t>
            </a:r>
            <a:r>
              <a:rPr lang="ru-RU" sz="1200" dirty="0" err="1" smtClean="0"/>
              <a:t>Ин-т</a:t>
            </a:r>
            <a:r>
              <a:rPr lang="ru-RU" sz="1200" dirty="0" smtClean="0"/>
              <a:t> рус. яз. - М. : Наука, 1985. - 231 с. - 1.90.</a:t>
            </a:r>
            <a:r>
              <a:rPr lang="ru-RU" sz="1200" b="1" dirty="0" smtClean="0"/>
              <a:t>Постоянная ссылка на документ в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6"/>
              </a:rPr>
              <a:t>http://e-lib.unn.ru/MegaPro/UserEntry?Action=FindDocs&amp;ids=242521&amp;idb=0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12964" y="335953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А. А. Фет : Традиции и проблемы изучения : сб. </a:t>
            </a:r>
            <a:r>
              <a:rPr lang="ru-RU" sz="1200" dirty="0" err="1" smtClean="0"/>
              <a:t>науч</a:t>
            </a:r>
            <a:r>
              <a:rPr lang="ru-RU" sz="1200" dirty="0" smtClean="0"/>
              <a:t>. тр. / Курс. </a:t>
            </a:r>
            <a:r>
              <a:rPr lang="ru-RU" sz="1200" dirty="0" err="1" smtClean="0"/>
              <a:t>гос</a:t>
            </a:r>
            <a:r>
              <a:rPr lang="ru-RU" sz="1200" dirty="0" smtClean="0"/>
              <a:t>. </a:t>
            </a:r>
            <a:r>
              <a:rPr lang="ru-RU" sz="1200" dirty="0" err="1" smtClean="0"/>
              <a:t>пед</a:t>
            </a:r>
            <a:r>
              <a:rPr lang="ru-RU" sz="1200" dirty="0" smtClean="0"/>
              <a:t>. </a:t>
            </a:r>
            <a:r>
              <a:rPr lang="ru-RU" sz="1200" dirty="0" err="1" smtClean="0"/>
              <a:t>ин-т</a:t>
            </a:r>
            <a:r>
              <a:rPr lang="ru-RU" sz="1200" dirty="0" smtClean="0"/>
              <a:t> ; [</a:t>
            </a:r>
            <a:r>
              <a:rPr lang="ru-RU" sz="1200" dirty="0" err="1" smtClean="0"/>
              <a:t>редкол</a:t>
            </a:r>
            <a:r>
              <a:rPr lang="ru-RU" sz="1200" dirty="0" smtClean="0"/>
              <a:t>.: Н. Н. Скатов (ред.) и др.]. - Курск : [б. и.], 1985. - 184 с. - 1.60.</a:t>
            </a:r>
          </a:p>
          <a:p>
            <a:r>
              <a:rPr lang="ru-RU" sz="1200" b="1" dirty="0" smtClean="0"/>
              <a:t>Постоянная ссылка на документ в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7"/>
              </a:rPr>
              <a:t>http://e-lib.unn.ru/MegaPro/UserEntry?Action=FindDocs&amp;ids=242523&amp;idb=0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357166"/>
            <a:ext cx="350046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990000"/>
                </a:solidFill>
              </a:rPr>
              <a:t>«Как всякое большое и органичное явление искусства, поэзия Фета тесно связана с предшествующей поэзией, распространена в литературной современности и обращена к  поэзии будущего».</a:t>
            </a:r>
          </a:p>
          <a:p>
            <a:endParaRPr lang="ru-RU" sz="1000" dirty="0" smtClean="0">
              <a:solidFill>
                <a:srgbClr val="FF0000"/>
              </a:solidFill>
            </a:endParaRPr>
          </a:p>
          <a:p>
            <a:pPr algn="r"/>
            <a:r>
              <a:rPr lang="ru-RU" sz="1100" dirty="0" smtClean="0"/>
              <a:t>(Н. Н. Скатов)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40769"/>
            <a:ext cx="8143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 Фундаментальная библиотека ННГУ им. Н. И. Лобачевского - </a:t>
            </a:r>
            <a:r>
              <a:rPr lang="en-US" sz="1600" dirty="0" smtClean="0">
                <a:hlinkClick r:id="rId2"/>
              </a:rPr>
              <a:t>www.lib.unn.ru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 Группа ФБ ННГУ в Контакте - </a:t>
            </a:r>
            <a:r>
              <a:rPr lang="en-US" sz="1600" dirty="0" smtClean="0"/>
              <a:t>  </a:t>
            </a:r>
            <a:r>
              <a:rPr lang="en-US" sz="1600" dirty="0" smtClean="0">
                <a:hlinkClick r:id="rId3"/>
              </a:rPr>
              <a:t>https://vk.com/universitylibrary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Электронный каталог ФБ ННГУ - </a:t>
            </a:r>
            <a:r>
              <a:rPr lang="en-US" sz="1600" dirty="0" smtClean="0">
                <a:hlinkClick r:id="rId4"/>
              </a:rPr>
              <a:t>https://e-lib.unn.ru/MegaPro/Web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ННГУ им. Н. И Лобачевского подписан на 5 электронно-библиотечных систем: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ЭБС "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" (полностью),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ЭБС "Консультант студента" (2 базовые коллекции),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ЭБС "</a:t>
            </a:r>
            <a:r>
              <a:rPr lang="ru-RU" sz="1600" dirty="0" err="1" smtClean="0"/>
              <a:t>Znanium.com</a:t>
            </a:r>
            <a:r>
              <a:rPr lang="ru-RU" sz="1600" dirty="0" smtClean="0"/>
              <a:t>" (базовая коллекция),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ЭБС "Лань" (отдельные коллекции)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ЭБС "</a:t>
            </a:r>
            <a:r>
              <a:rPr lang="ru-RU" sz="1600" dirty="0" err="1" smtClean="0"/>
              <a:t>book.ru</a:t>
            </a:r>
            <a:r>
              <a:rPr lang="ru-RU" sz="1600" dirty="0" smtClean="0"/>
              <a:t>" (отдельные коллекции).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algn="ctr"/>
            <a:r>
              <a:rPr lang="ru-RU" sz="1600" b="1" dirty="0" smtClean="0"/>
              <a:t>Доступ для студентов/сотрудников/преподавателей – </a:t>
            </a:r>
          </a:p>
          <a:p>
            <a:pPr algn="ctr"/>
            <a:r>
              <a:rPr lang="ru-RU" sz="1600" u="sng" dirty="0" smtClean="0"/>
              <a:t>через личный кабинет Электронного каталога</a:t>
            </a:r>
            <a:r>
              <a:rPr lang="ru-RU" sz="1600" dirty="0" smtClean="0"/>
              <a:t> ФБ ННГУ:</a:t>
            </a:r>
          </a:p>
          <a:p>
            <a:pPr algn="ctr"/>
            <a:r>
              <a:rPr lang="ru-RU" sz="1600" dirty="0" smtClean="0"/>
              <a:t> </a:t>
            </a:r>
            <a:r>
              <a:rPr lang="ru-RU" sz="1600" b="1" dirty="0" smtClean="0">
                <a:hlinkClick r:id="rId4"/>
              </a:rPr>
              <a:t>https://e-lib.unn.ru/MegaPro/Web</a:t>
            </a:r>
            <a:r>
              <a:rPr lang="ru-RU" sz="1600" dirty="0" smtClean="0"/>
              <a:t> .</a:t>
            </a:r>
            <a:br>
              <a:rPr lang="ru-RU" sz="1600" dirty="0" smtClean="0"/>
            </a:br>
            <a:r>
              <a:rPr lang="ru-RU" sz="1600" dirty="0" smtClean="0"/>
              <a:t>Введите свой логин и пароль для доступа на портал ННГУ</a:t>
            </a:r>
            <a:endParaRPr lang="en-US" sz="1600" dirty="0" smtClean="0"/>
          </a:p>
          <a:p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548743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</a:rPr>
              <a:t>Спасибо за внимание</a:t>
            </a:r>
            <a:r>
              <a:rPr lang="ru-RU" sz="3200" i="1" dirty="0" smtClean="0">
                <a:solidFill>
                  <a:srgbClr val="CC0000"/>
                </a:solidFill>
              </a:rPr>
              <a:t>. </a:t>
            </a:r>
            <a:endParaRPr lang="ru-RU" sz="3200" i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00042"/>
            <a:ext cx="50006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u="sng" dirty="0" smtClean="0">
                <a:solidFill>
                  <a:srgbClr val="CC0000"/>
                </a:solidFill>
              </a:rPr>
              <a:t>Информация</a:t>
            </a:r>
            <a:endParaRPr lang="ru-RU" sz="3400" b="1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981751"/>
            <a:ext cx="807249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1820, 5 (18) декабря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родился в имении Новоселки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Мценского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уезда Орловской Губернии, принадлежавшем отставному офицеру Афанасию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Неофитовичу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Шеншину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1835—1837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обучение в немецком частном пансионе Крюммера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(ныне Выру, Эстония). В это время он начал писать стихи, проявлять интерес к классической филологии.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1838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поступил в Московский университет, сначала на юридический факультет, затем — на историко-филологическое (словесное) отделение философского факультета. Учился 6 лет: 1838—1844 годы.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вышел сборник стихов Фета «Лирический пантеон» при участии Аполлона Григорьева, друга Фета по университету.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поступил на военную службу в кирасирский Военного ордена полк, стал кавалеристом.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ему присвоено первое офицерское звание.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вышел второй сборник Фета, получивший положительные отзывы критиков в журналах «Современник», «Москвитянин» и «Отечественные записки».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Фета перевели в гвардейский полк, расквартированный под Петербургом;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Петербурге встречался с Тургеневым, Некрасовым, Гончаровым и др., а также его сближение с редакцией журнала«Современник».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проходил службу в Балтийском Порту, которую он описал в мемуарах «Мои воспоминания».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вышел третий сборник Фета под редакцией И. С. Тургенева.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Фет женился на Марии Петровне Боткиной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вышел в отставку в чине гвардейского штаб-ротмистра и поселился в Москве.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1859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произошёл разрыв поэта с журналистом Долгоруким А.В. из «Современника».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1863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вышло двухтомное собрание стихотворений Фета.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1867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Афанасий Фет избран мировым судьёй на 11 лет.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1873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Афанасию Фету возвращено дворянство и фамилия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Шеншин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Литературные произведения и переводы поэт и в дальнейшем подписывал фамилией Фет.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1883—1891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публикация четырёх выпусков сборника «Вечерние огни».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1892, 21 ноября (4 декабря)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скончался в Москве. По некоторым данным, его смерти от сердечного приступа предшествовала попытка самоубийства. Похоронен в селе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Клейменово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родовом имении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Шеншиных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990000"/>
                </a:solidFill>
              </a:rPr>
              <a:t>Основные годы жизни и творчества </a:t>
            </a:r>
            <a:endParaRPr lang="ru-RU" b="1" u="sng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34614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990000"/>
                </a:solidFill>
              </a:rPr>
              <a:t>А. А. Фет. Страницы биографии. Воспоминания</a:t>
            </a:r>
            <a:endParaRPr lang="ru-RU" sz="3200" b="1" u="sng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84785"/>
            <a:ext cx="4968552" cy="2232248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r>
              <a:rPr lang="ru-RU" sz="1200" dirty="0" err="1" smtClean="0"/>
              <a:t>Бухштаб</a:t>
            </a:r>
            <a:r>
              <a:rPr lang="ru-RU" sz="1200" dirty="0" smtClean="0"/>
              <a:t> </a:t>
            </a:r>
            <a:r>
              <a:rPr lang="ru-RU" sz="1200" dirty="0"/>
              <a:t>Борис Яковлевич.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А. А. Фет : Очерки жизни и творчества / АН СССР. - 2-е изд. - Л. : Наука, Ленингр. </a:t>
            </a:r>
            <a:r>
              <a:rPr lang="ru-RU" sz="1200" dirty="0" err="1"/>
              <a:t>отд-ние</a:t>
            </a:r>
            <a:r>
              <a:rPr lang="ru-RU" sz="1200" dirty="0"/>
              <a:t>, 1990. - 137, [1] с. - (Научно-популярная литература. Серия "Литературоведение и языкознание"). </a:t>
            </a:r>
            <a:endParaRPr lang="ru-RU" sz="1200" dirty="0" smtClean="0"/>
          </a:p>
          <a:p>
            <a:endParaRPr lang="ru-RU" sz="1400" dirty="0"/>
          </a:p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e-lib.unn.ru/MegaPro/UserEntry?Action=FindDocs&amp;ids=242519&amp;idb=0</a:t>
            </a:r>
            <a:r>
              <a:rPr lang="ru-RU" sz="1200" dirty="0" smtClean="0"/>
              <a:t>   (</a:t>
            </a:r>
            <a:r>
              <a:rPr lang="ru-RU" sz="1200" dirty="0"/>
              <a:t>Постоянная ссылка на документ </a:t>
            </a:r>
            <a:r>
              <a:rPr lang="ru-RU" sz="1200" dirty="0" smtClean="0"/>
              <a:t> в</a:t>
            </a:r>
            <a:r>
              <a:rPr lang="en-US" sz="1200" dirty="0" smtClean="0"/>
              <a:t>  </a:t>
            </a:r>
            <a:r>
              <a:rPr lang="ru-RU" sz="1200" dirty="0" smtClean="0"/>
              <a:t>электронном каталоге ФБ ННГУ)</a:t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3574156"/>
            <a:ext cx="5513266" cy="2569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990000"/>
                </a:solidFill>
              </a:rPr>
              <a:t>«Поэзия Фета — одна из вершин русской лирики. Сейчас в этом вряд ли возможны сомнения. Но современники Фета оценивали его поэзию далеко не так высоко, как мы. Только один из них сказал о творческой силе Фета проникновенные слова, которые, наверное, многим тогда показались странными. Эти слова принадлежат величайшему поэту эпохи — Некрасову: «Смело можем сказать, что человек, понимающий поэзию и охотно открывающий душу свою ее ощущениям, ни в одном русском авторе после Пушкина не почерпнет столько поэтического наслаждения, сколько доставит ему г. Фет. Из этого не следует, чтобы мы равняли г. Фета с Пушкиным; но мы положительно утверждаем, что г. Фет в доступной ему области поэзии такой же господин, как Пушкин в своей, более обширной и многосторонней области»</a:t>
            </a:r>
          </a:p>
          <a:p>
            <a:r>
              <a:rPr lang="ru-RU" sz="1100" dirty="0" smtClean="0">
                <a:solidFill>
                  <a:srgbClr val="990000"/>
                </a:solidFill>
              </a:rPr>
              <a:t>                           (</a:t>
            </a:r>
            <a:r>
              <a:rPr lang="ru-RU" sz="1100" dirty="0" err="1" smtClean="0">
                <a:solidFill>
                  <a:srgbClr val="990000"/>
                </a:solidFill>
              </a:rPr>
              <a:t>Бухштаб</a:t>
            </a:r>
            <a:r>
              <a:rPr lang="ru-RU" sz="1100" dirty="0" smtClean="0">
                <a:solidFill>
                  <a:srgbClr val="990000"/>
                </a:solidFill>
              </a:rPr>
              <a:t> Борис Яковлевич.   «А. А. Фет : Очерки жизни и творчества»)</a:t>
            </a:r>
            <a:endParaRPr lang="ru-RU" sz="1100" dirty="0">
              <a:solidFill>
                <a:srgbClr val="990000"/>
              </a:solidFill>
            </a:endParaRPr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43636" y="2000240"/>
            <a:ext cx="2623345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6596" y="615245"/>
            <a:ext cx="2574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Литературное наследство. Т. 103 : А. А. Фет и его литературное окружение. Кн. 1 / ред.: Ф. Ф. Кузнецов (гл. ред.) [и др.] ; отв. ред. Т. Г. </a:t>
            </a:r>
            <a:r>
              <a:rPr lang="ru-RU" sz="1200" dirty="0" err="1" smtClean="0"/>
              <a:t>Динесман</a:t>
            </a:r>
            <a:r>
              <a:rPr lang="ru-RU" sz="1200" dirty="0" smtClean="0"/>
              <a:t>. - М. : ИМЛИ РАН, 2008. - 990 с. - ISBN 978-5-9208-0295-8 : 350.00.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6596" y="2169375"/>
            <a:ext cx="257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Постоянная ссылка на документ 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2"/>
              </a:rPr>
              <a:t>http://e-lib.unn.ru/MegaPro/UserEntry?Action=FindDocs&amp;ids=325480&amp;idb=0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5456" y="3770659"/>
            <a:ext cx="271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Литературное наследство. Т. 103 : А. А. Фет и его литературное окружение. Кн. 2 / отв. ред. Т. Г. </a:t>
            </a:r>
            <a:r>
              <a:rPr lang="ru-RU" sz="1200" dirty="0" err="1" smtClean="0"/>
              <a:t>Динесман</a:t>
            </a:r>
            <a:r>
              <a:rPr lang="ru-RU" sz="1200" dirty="0" smtClean="0"/>
              <a:t>. - М. : ИМЛИ РАН, 2011. - 1039 с. - ISBN 978-5-9208-0381-8 : 400.00.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5456" y="5026895"/>
            <a:ext cx="271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Постоянная ссылка на документ в электронном каталоге ФБ:</a:t>
            </a:r>
            <a:r>
              <a:rPr lang="ru-RU" sz="1200" dirty="0" smtClean="0"/>
              <a:t> </a:t>
            </a:r>
            <a:r>
              <a:rPr lang="ru-RU" sz="1200" dirty="0" smtClean="0">
                <a:hlinkClick r:id="rId3"/>
              </a:rPr>
              <a:t>http://e-lib.unn.ru/MegaPro/UserEntry?Action=FindDocs&amp;ids=444365&amp;idb=0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548680"/>
            <a:ext cx="3024336" cy="56938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990000"/>
                </a:solidFill>
              </a:rPr>
              <a:t>Содержание 103-го тома «Литературного наследства» составляет переписка Фета с рядом</a:t>
            </a:r>
            <a:r>
              <a:rPr lang="en-US" sz="1400" b="1" i="1" dirty="0" smtClean="0">
                <a:solidFill>
                  <a:srgbClr val="990000"/>
                </a:solidFill>
              </a:rPr>
              <a:t> </a:t>
            </a:r>
            <a:r>
              <a:rPr lang="ru-RU" sz="1400" b="1" i="1" dirty="0" smtClean="0">
                <a:solidFill>
                  <a:srgbClr val="990000"/>
                </a:solidFill>
              </a:rPr>
              <a:t>литераторов-современников, извлеченная из архивных источников. В ней отразилась история поэтической школы, известной под именем поэзии «чистого искусства», крупнейший представитель которой — Фет — стоял у истоков поэзии «Серебряного века». В общей сложности здесь публикуется около 1000 писем Фета и его корреспондентов . Семь эпистолярных комплексов, составляющих две книги данного тома, значительно дополняют представление о месте Фета в борьбе общественных, политических и эстетических идей 1870-1880-x гг. и дают материал для изучения художественных принципов, определяющих своеобразие эстетического мира Фета.</a:t>
            </a:r>
            <a:endParaRPr lang="ru-RU" sz="1400" b="1" i="1" dirty="0">
              <a:solidFill>
                <a:srgbClr val="990000"/>
              </a:solidFill>
            </a:endParaRPr>
          </a:p>
        </p:txBody>
      </p:sp>
      <p:pic>
        <p:nvPicPr>
          <p:cNvPr id="12" name="Рисунок 11" descr="Л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360734"/>
            <a:ext cx="1857389" cy="2925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Л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597" y="3508961"/>
            <a:ext cx="1873825" cy="2991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т_выставка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99704"/>
            <a:ext cx="8858312" cy="625859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874" y="3500438"/>
            <a:ext cx="624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Фет (</a:t>
            </a:r>
            <a:r>
              <a:rPr lang="ru-RU" sz="1200" dirty="0" err="1" smtClean="0"/>
              <a:t>Шеншин</a:t>
            </a:r>
            <a:r>
              <a:rPr lang="ru-RU" sz="1200" dirty="0" smtClean="0"/>
              <a:t>) Афанасий Афанасьевич (1820-1892).</a:t>
            </a:r>
            <a:br>
              <a:rPr lang="ru-RU" sz="1200" dirty="0" smtClean="0"/>
            </a:br>
            <a:r>
              <a:rPr lang="ru-RU" sz="1200" b="1" dirty="0" smtClean="0"/>
              <a:t>Мои воспоминания</a:t>
            </a:r>
            <a:r>
              <a:rPr lang="ru-RU" sz="1200" dirty="0" smtClean="0"/>
              <a:t>, 1848-1889. - Москва : [б. и.], 1890 (М. : Тип. А. И. Мамонтова и К).</a:t>
            </a:r>
            <a:br>
              <a:rPr lang="ru-RU" sz="1200" dirty="0" smtClean="0"/>
            </a:br>
            <a:r>
              <a:rPr lang="ru-RU" sz="1200" dirty="0" smtClean="0"/>
              <a:t>Ч. 2 : 1864-1889. - Москва : [б. и.], 1890 (М. : Тип. А. И. Мамонтова и К). - 402 с.</a:t>
            </a:r>
            <a:br>
              <a:rPr lang="ru-RU" sz="1200" dirty="0" smtClean="0"/>
            </a:br>
            <a:r>
              <a:rPr lang="ru-RU" sz="1200" dirty="0" smtClean="0"/>
              <a:t>Ч. 1 : 1848-1863. - Москва : [б. и.], 1890 (М. : Тип. А. И. Мамонтова и К). - VI, 452 с.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39609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Постоянная ссылка на документ в  электронном каталоге ФБ ННГУ</a:t>
            </a:r>
            <a:r>
              <a:rPr lang="ru-RU" sz="1200" dirty="0" smtClean="0"/>
              <a:t>  </a:t>
            </a:r>
          </a:p>
          <a:p>
            <a:r>
              <a:rPr lang="ru-RU" sz="1200" dirty="0" smtClean="0">
                <a:hlinkClick r:id="rId2"/>
              </a:rPr>
              <a:t>http://e-lib.unn.ru/MegaPro/UserEntry?Action=FindDocs&amp;ids=543528&amp;idb=0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06642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990000"/>
                </a:solidFill>
              </a:rPr>
              <a:t>ПРИЖИЗНЕННОЕ ИЗДАНИЕ</a:t>
            </a:r>
            <a:r>
              <a:rPr lang="ru-RU" sz="1600" b="1" i="1" dirty="0" smtClean="0">
                <a:solidFill>
                  <a:srgbClr val="990000"/>
                </a:solidFill>
              </a:rPr>
              <a:t>. Вниманию читателей предлагаются мемуары </a:t>
            </a:r>
            <a:r>
              <a:rPr lang="en-US" sz="1600" b="1" i="1" dirty="0" smtClean="0">
                <a:solidFill>
                  <a:srgbClr val="990000"/>
                </a:solidFill>
              </a:rPr>
              <a:t>                             </a:t>
            </a:r>
            <a:r>
              <a:rPr lang="ru-RU" sz="1600" b="1" i="1" dirty="0" smtClean="0">
                <a:solidFill>
                  <a:srgbClr val="990000"/>
                </a:solidFill>
              </a:rPr>
              <a:t>А</a:t>
            </a:r>
            <a:r>
              <a:rPr lang="ru-RU" sz="1600" b="1" i="1" dirty="0" smtClean="0">
                <a:solidFill>
                  <a:srgbClr val="990000"/>
                </a:solidFill>
              </a:rPr>
              <a:t>. А. Фета, которые рисуют яркую картину русской жизни на протяжении почти шести десятилетий и представляют собой источник для изучения жизненного и творческого пути поэта.</a:t>
            </a:r>
            <a:endParaRPr lang="ru-RU" sz="1600" b="1" i="1" dirty="0">
              <a:solidFill>
                <a:srgbClr val="990000"/>
              </a:solidFill>
            </a:endParaRPr>
          </a:p>
        </p:txBody>
      </p:sp>
      <p:pic>
        <p:nvPicPr>
          <p:cNvPr id="10" name="Рисунок 9" descr="1890 1 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96752"/>
            <a:ext cx="3458036" cy="244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890 2 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000108"/>
            <a:ext cx="3367846" cy="2382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1890 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67337"/>
            <a:ext cx="3640864" cy="2575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00"/>
                </a:solidFill>
              </a:rPr>
              <a:t>Лирика А. А. Фета</a:t>
            </a:r>
            <a:endParaRPr lang="ru-RU" sz="3200" b="1" u="sng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48" y="1517113"/>
            <a:ext cx="3600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C0000"/>
                </a:solidFill>
              </a:rPr>
              <a:t>Первые пробы пера</a:t>
            </a:r>
            <a:endParaRPr lang="en-US" sz="2400" b="1" i="1" u="sng" dirty="0" smtClean="0">
              <a:solidFill>
                <a:srgbClr val="CC0000"/>
              </a:solidFill>
            </a:endParaRPr>
          </a:p>
          <a:p>
            <a:r>
              <a:rPr lang="ru-RU" sz="1200" dirty="0" smtClean="0"/>
              <a:t> </a:t>
            </a:r>
          </a:p>
          <a:p>
            <a:r>
              <a:rPr lang="ru-RU" dirty="0" smtClean="0"/>
              <a:t>Афанасий Афанасьевич начинает сочинять стихи, и в 1840 году в свет выходит изданный за собственный счет поэтический сборник под названием 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"Лирический Пантеон"</a:t>
            </a:r>
            <a:r>
              <a:rPr lang="ru-RU" i="1" u="sng" dirty="0" smtClean="0"/>
              <a:t>.  </a:t>
            </a:r>
          </a:p>
          <a:p>
            <a:r>
              <a:rPr lang="ru-RU" dirty="0" smtClean="0"/>
              <a:t>В  сборнике представлены все модные жанры ходовой поэзии той эпохи, баллады ориентальные, феодальные и «народные», «антологические стихотворения», элегии. </a:t>
            </a:r>
          </a:p>
          <a:p>
            <a:endParaRPr lang="ru-RU" sz="1000" dirty="0" smtClean="0"/>
          </a:p>
          <a:p>
            <a:r>
              <a:rPr lang="ru-RU" sz="1000" dirty="0" smtClean="0"/>
              <a:t>                                                   (</a:t>
            </a:r>
            <a:r>
              <a:rPr lang="en-US" sz="1000" dirty="0" smtClean="0"/>
              <a:t>www.uchitel-slovesnosti.ru</a:t>
            </a:r>
            <a:r>
              <a:rPr lang="ru-RU" sz="1000" dirty="0" smtClean="0"/>
              <a:t>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714488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4E2997"/>
              </a:solidFill>
              <a:latin typeface="+mj-lt"/>
              <a:cs typeface="Aharoni" pitchFamily="2" charset="-79"/>
            </a:endParaRPr>
          </a:p>
          <a:p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Пуская в свет мои мечты,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Я предаюсь надежде сладкой,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Что, может быть, на них украдкой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Блеснет улыбка красоты,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/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Иль раб мучительных страстей,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Читая скромные </a:t>
            </a:r>
            <a:r>
              <a:rPr lang="ru-RU" sz="2000" b="1" i="1" dirty="0" err="1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созданья</a:t>
            </a: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,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Разделит тайный страданья</a:t>
            </a:r>
            <a:b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С душой взволнованной моей.</a:t>
            </a:r>
          </a:p>
          <a:p>
            <a:r>
              <a:rPr lang="ru-RU" i="1" dirty="0" smtClean="0">
                <a:solidFill>
                  <a:srgbClr val="4E2997"/>
                </a:solidFill>
                <a:latin typeface="+mj-lt"/>
                <a:cs typeface="Aharoni" pitchFamily="2" charset="-79"/>
              </a:rPr>
              <a:t> 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                                               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1840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ет_выставка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6737"/>
            <a:ext cx="8858312" cy="626068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1215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А. А. Фет. Страницы биографии. Воспоминания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слово наше отзовется…»</dc:title>
  <dc:creator>Librarian</dc:creator>
  <cp:lastModifiedBy>Librarian</cp:lastModifiedBy>
  <cp:revision>122</cp:revision>
  <dcterms:created xsi:type="dcterms:W3CDTF">2020-11-16T09:40:49Z</dcterms:created>
  <dcterms:modified xsi:type="dcterms:W3CDTF">2020-12-04T13:06:35Z</dcterms:modified>
</cp:coreProperties>
</file>